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3" r:id="rId7"/>
    <p:sldId id="264" r:id="rId8"/>
    <p:sldId id="265" r:id="rId9"/>
    <p:sldId id="266" r:id="rId10"/>
    <p:sldId id="267" r:id="rId11"/>
    <p:sldId id="269"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28" d="100"/>
          <a:sy n="128" d="100"/>
        </p:scale>
        <p:origin x="52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B644EC2-DD24-4DAC-9783-BE6CAEBAA20E}"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68075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644EC2-DD24-4DAC-9783-BE6CAEBAA20E}"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2885924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644EC2-DD24-4DAC-9783-BE6CAEBAA20E}"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4219075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644EC2-DD24-4DAC-9783-BE6CAEBAA20E}"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425323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B644EC2-DD24-4DAC-9783-BE6CAEBAA20E}" type="datetimeFigureOut">
              <a:rPr lang="en-US" smtClean="0"/>
              <a:t>1/14/25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1280909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B644EC2-DD24-4DAC-9783-BE6CAEBAA20E}" type="datetimeFigureOut">
              <a:rPr lang="en-US" smtClean="0"/>
              <a:t>1/14/25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371968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644EC2-DD24-4DAC-9783-BE6CAEBAA20E}" type="datetimeFigureOut">
              <a:rPr lang="en-US" smtClean="0"/>
              <a:t>1/14/25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37446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644EC2-DD24-4DAC-9783-BE6CAEBAA20E}" type="datetimeFigureOut">
              <a:rPr lang="en-US" smtClean="0"/>
              <a:t>1/14/25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1301145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644EC2-DD24-4DAC-9783-BE6CAEBAA20E}" type="datetimeFigureOut">
              <a:rPr lang="en-US" smtClean="0"/>
              <a:t>1/14/25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14230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644EC2-DD24-4DAC-9783-BE6CAEBAA20E}" type="datetimeFigureOut">
              <a:rPr lang="en-US" smtClean="0"/>
              <a:t>1/14/25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3746207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644EC2-DD24-4DAC-9783-BE6CAEBAA20E}" type="datetimeFigureOut">
              <a:rPr lang="en-US" smtClean="0"/>
              <a:t>1/14/25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7EAB8A-FD4B-4D9E-8521-A2700BC41F2C}" type="slidenum">
              <a:rPr lang="en-US" smtClean="0"/>
              <a:t>‹#›</a:t>
            </a:fld>
            <a:endParaRPr lang="en-US"/>
          </a:p>
        </p:txBody>
      </p:sp>
    </p:spTree>
    <p:extLst>
      <p:ext uri="{BB962C8B-B14F-4D97-AF65-F5344CB8AC3E}">
        <p14:creationId xmlns:p14="http://schemas.microsoft.com/office/powerpoint/2010/main" val="719570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644EC2-DD24-4DAC-9783-BE6CAEBAA20E}" type="datetimeFigureOut">
              <a:rPr lang="en-US" smtClean="0"/>
              <a:t>1/14/25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7EAB8A-FD4B-4D9E-8521-A2700BC41F2C}" type="slidenum">
              <a:rPr lang="en-US" smtClean="0"/>
              <a:t>‹#›</a:t>
            </a:fld>
            <a:endParaRPr lang="en-US"/>
          </a:p>
        </p:txBody>
      </p:sp>
    </p:spTree>
    <p:extLst>
      <p:ext uri="{BB962C8B-B14F-4D97-AF65-F5344CB8AC3E}">
        <p14:creationId xmlns:p14="http://schemas.microsoft.com/office/powerpoint/2010/main" val="451351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b="1" dirty="0"/>
              <a:t>Claim Suppression </a:t>
            </a:r>
            <a:endParaRPr lang="en-US" b="1"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41241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Indicator of Claim Suppression</a:t>
            </a:r>
            <a:endParaRPr lang="en-US" b="1" dirty="0"/>
          </a:p>
        </p:txBody>
      </p:sp>
      <p:sp>
        <p:nvSpPr>
          <p:cNvPr id="3" name="Content Placeholder 2"/>
          <p:cNvSpPr>
            <a:spLocks noGrp="1"/>
          </p:cNvSpPr>
          <p:nvPr>
            <p:ph idx="1"/>
          </p:nvPr>
        </p:nvSpPr>
        <p:spPr/>
        <p:txBody>
          <a:bodyPr>
            <a:normAutofit fontScale="77500" lnSpcReduction="20000"/>
          </a:bodyPr>
          <a:lstStyle/>
          <a:p>
            <a:r>
              <a:rPr lang="en-US" dirty="0"/>
              <a:t>“If (the WSIB is) serious about investigating claim suppression, it seems like that would be a great place to start… Premji said it is important to register claims even for injuries that are minor or don’t require time off work. That is because many common workplace ailments, such as soft tissue injuries, start off as minor and worsen with time.” </a:t>
            </a:r>
            <a:endParaRPr lang="en-CA" dirty="0"/>
          </a:p>
          <a:p>
            <a:endParaRPr lang="en-US" dirty="0"/>
          </a:p>
          <a:p>
            <a:r>
              <a:rPr lang="en-US" dirty="0"/>
              <a:t>“Grawey said the number of unreported injuries identified was startling, pointing to the need for significantly more audits — and more robust follow up when health-care providers flag injuries. That, he said, should include routinely contacting employers where incidents occurred. Sending letters to workers, who may be in precarious jobs, migrant </a:t>
            </a:r>
            <a:r>
              <a:rPr lang="en-US" dirty="0" err="1"/>
              <a:t>labourers</a:t>
            </a:r>
            <a:r>
              <a:rPr lang="en-US" dirty="0"/>
              <a:t>, or not fluent in English, is “definitely insufficient,” he said.”</a:t>
            </a:r>
          </a:p>
          <a:p>
            <a:endParaRPr lang="en-CA" dirty="0"/>
          </a:p>
          <a:p>
            <a:r>
              <a:rPr lang="en-US" dirty="0"/>
              <a:t>Accurate injury reporting, said ONIWIG’s Mantis, is also crucial because it informs how the province — and employers — tackle workplace risks. “It’s really the impact on the health and safety side,” he said. “If (an accident) doesn’t cost you anything, how much attention are you going to pay to prevention?”</a:t>
            </a:r>
          </a:p>
        </p:txBody>
      </p:sp>
    </p:spTree>
    <p:extLst>
      <p:ext uri="{BB962C8B-B14F-4D97-AF65-F5344CB8AC3E}">
        <p14:creationId xmlns:p14="http://schemas.microsoft.com/office/powerpoint/2010/main" val="55859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4800" b="1" dirty="0"/>
              <a:t>Recommendations</a:t>
            </a:r>
            <a:endParaRPr lang="en-US" b="1" dirty="0"/>
          </a:p>
        </p:txBody>
      </p:sp>
      <p:sp>
        <p:nvSpPr>
          <p:cNvPr id="3" name="Content Placeholder 2"/>
          <p:cNvSpPr>
            <a:spLocks noGrp="1"/>
          </p:cNvSpPr>
          <p:nvPr>
            <p:ph idx="1"/>
          </p:nvPr>
        </p:nvSpPr>
        <p:spPr>
          <a:xfrm>
            <a:off x="838200" y="1162050"/>
            <a:ext cx="10515600" cy="5014913"/>
          </a:xfrm>
        </p:spPr>
        <p:txBody>
          <a:bodyPr>
            <a:noAutofit/>
          </a:bodyPr>
          <a:lstStyle/>
          <a:p>
            <a:endParaRPr lang="en-CA" sz="2400" dirty="0"/>
          </a:p>
          <a:p>
            <a:r>
              <a:rPr lang="en-CA" sz="2400" dirty="0"/>
              <a:t>Significantly increase the number of auditors and audits</a:t>
            </a:r>
          </a:p>
          <a:p>
            <a:endParaRPr lang="en-CA" sz="2400" dirty="0"/>
          </a:p>
          <a:p>
            <a:r>
              <a:rPr lang="en-CA" sz="2400" dirty="0"/>
              <a:t>Hire staff to conduct comprehensive follow-up with the approximately 38,000 annual Form 8-only incidents </a:t>
            </a:r>
          </a:p>
          <a:p>
            <a:endParaRPr lang="en-CA" sz="2400" dirty="0"/>
          </a:p>
          <a:p>
            <a:r>
              <a:rPr lang="en-CA" sz="2400" dirty="0"/>
              <a:t>Provide financial compensation to the victims of claim suppression: injured/ill workers</a:t>
            </a:r>
          </a:p>
          <a:p>
            <a:endParaRPr lang="en-CA" sz="2400" dirty="0"/>
          </a:p>
          <a:p>
            <a:r>
              <a:rPr lang="en-CA" sz="2400" dirty="0"/>
              <a:t>Increase the value of administrative penalties</a:t>
            </a:r>
          </a:p>
          <a:p>
            <a:endParaRPr lang="en-US" sz="2400" dirty="0"/>
          </a:p>
        </p:txBody>
      </p:sp>
    </p:spTree>
    <p:extLst>
      <p:ext uri="{BB962C8B-B14F-4D97-AF65-F5344CB8AC3E}">
        <p14:creationId xmlns:p14="http://schemas.microsoft.com/office/powerpoint/2010/main" val="1371176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Recommendations</a:t>
            </a:r>
            <a:endParaRPr lang="en-US" b="1" dirty="0"/>
          </a:p>
        </p:txBody>
      </p:sp>
      <p:sp>
        <p:nvSpPr>
          <p:cNvPr id="3" name="Content Placeholder 2"/>
          <p:cNvSpPr>
            <a:spLocks noGrp="1"/>
          </p:cNvSpPr>
          <p:nvPr>
            <p:ph idx="1"/>
          </p:nvPr>
        </p:nvSpPr>
        <p:spPr/>
        <p:txBody>
          <a:bodyPr>
            <a:normAutofit fontScale="92500" lnSpcReduction="10000"/>
          </a:bodyPr>
          <a:lstStyle/>
          <a:p>
            <a:r>
              <a:rPr lang="en-CA" dirty="0"/>
              <a:t>Reconceptualise claim suppression: </a:t>
            </a:r>
            <a:r>
              <a:rPr lang="en-US" dirty="0"/>
              <a:t>include government/WSIB (in)action(s) (time limits, absence of policy and/or weak policy [chronic mental stress, occupational disease], WSIB’s “Better at Work” philosophy/aggressive employer RTW practices) </a:t>
            </a:r>
            <a:endParaRPr lang="en-CA" dirty="0"/>
          </a:p>
          <a:p>
            <a:endParaRPr lang="en-CA" dirty="0"/>
          </a:p>
          <a:p>
            <a:r>
              <a:rPr lang="en-CA" dirty="0"/>
              <a:t>Broaden the definition of claim suppression in the WSIA </a:t>
            </a:r>
          </a:p>
          <a:p>
            <a:endParaRPr lang="en-CA" dirty="0"/>
          </a:p>
          <a:p>
            <a:r>
              <a:rPr lang="en-CA" dirty="0"/>
              <a:t>Creation of a WSIB policy on claim suppression, which defines concepts, such as “intent”</a:t>
            </a:r>
          </a:p>
          <a:p>
            <a:endParaRPr lang="en-CA" dirty="0"/>
          </a:p>
          <a:p>
            <a:r>
              <a:rPr lang="en-CA" dirty="0"/>
              <a:t>Greater education and training for WSIB staff/employers/workers</a:t>
            </a:r>
          </a:p>
          <a:p>
            <a:endParaRPr lang="en-US" dirty="0"/>
          </a:p>
        </p:txBody>
      </p:sp>
    </p:spTree>
    <p:extLst>
      <p:ext uri="{BB962C8B-B14F-4D97-AF65-F5344CB8AC3E}">
        <p14:creationId xmlns:p14="http://schemas.microsoft.com/office/powerpoint/2010/main" val="331740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sz="6000" b="1" dirty="0"/>
              <a:t>Legislation</a:t>
            </a:r>
            <a:endParaRPr lang="en-US" sz="6000" b="1" dirty="0"/>
          </a:p>
        </p:txBody>
      </p:sp>
      <p:sp>
        <p:nvSpPr>
          <p:cNvPr id="3" name="Content Placeholder 2"/>
          <p:cNvSpPr>
            <a:spLocks noGrp="1"/>
          </p:cNvSpPr>
          <p:nvPr>
            <p:ph idx="1"/>
          </p:nvPr>
        </p:nvSpPr>
        <p:spPr/>
        <p:txBody>
          <a:bodyPr>
            <a:normAutofit/>
          </a:bodyPr>
          <a:lstStyle/>
          <a:p>
            <a:r>
              <a:rPr lang="en-US" sz="4800" dirty="0"/>
              <a:t>Bill 109 (2015) amended the </a:t>
            </a:r>
            <a:r>
              <a:rPr lang="en-US" sz="4800" i="1" dirty="0"/>
              <a:t>Workplace Safety and Insurance Act </a:t>
            </a:r>
            <a:r>
              <a:rPr lang="en-US" sz="4800" dirty="0"/>
              <a:t>to make claim suppression an offense for which penalties can be levied against employers</a:t>
            </a:r>
          </a:p>
        </p:txBody>
      </p:sp>
    </p:spTree>
    <p:extLst>
      <p:ext uri="{BB962C8B-B14F-4D97-AF65-F5344CB8AC3E}">
        <p14:creationId xmlns:p14="http://schemas.microsoft.com/office/powerpoint/2010/main" val="3733047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Claim Suppression in the WSIA</a:t>
            </a:r>
            <a:endParaRPr lang="en-US" b="1" dirty="0"/>
          </a:p>
        </p:txBody>
      </p:sp>
      <p:sp>
        <p:nvSpPr>
          <p:cNvPr id="3" name="Content Placeholder 2"/>
          <p:cNvSpPr>
            <a:spLocks noGrp="1"/>
          </p:cNvSpPr>
          <p:nvPr>
            <p:ph idx="1"/>
          </p:nvPr>
        </p:nvSpPr>
        <p:spPr/>
        <p:txBody>
          <a:bodyPr>
            <a:normAutofit fontScale="55000" lnSpcReduction="20000"/>
          </a:bodyPr>
          <a:lstStyle/>
          <a:p>
            <a:r>
              <a:rPr lang="en-US" b="1" dirty="0"/>
              <a:t>Prohibition, claim suppression</a:t>
            </a:r>
          </a:p>
          <a:p>
            <a:endParaRPr lang="en-US" dirty="0"/>
          </a:p>
          <a:p>
            <a:r>
              <a:rPr lang="en-US" dirty="0"/>
              <a:t>22.1 (1) No employer shall take any action, including but not limited to the prohibited actions set out in subsection (2), in respect of a worker with the intent of,</a:t>
            </a:r>
          </a:p>
          <a:p>
            <a:endParaRPr lang="en-US" dirty="0"/>
          </a:p>
          <a:p>
            <a:r>
              <a:rPr lang="en-US" dirty="0"/>
              <a:t>(a) discouraging or preventing the worker from filing a claim for benefits under section 22; or</a:t>
            </a:r>
          </a:p>
          <a:p>
            <a:endParaRPr lang="en-US" dirty="0"/>
          </a:p>
          <a:p>
            <a:r>
              <a:rPr lang="en-US" dirty="0"/>
              <a:t>(b) influencing or inducing the worker to withdraw or abandon a claim for benefits</a:t>
            </a:r>
          </a:p>
          <a:p>
            <a:pPr marL="0" indent="0">
              <a:buNone/>
            </a:pPr>
            <a:endParaRPr lang="en-US" dirty="0"/>
          </a:p>
          <a:p>
            <a:r>
              <a:rPr lang="en-US" dirty="0"/>
              <a:t>(2) For the purposes of subsection (1), the following actions are prohibited:</a:t>
            </a:r>
          </a:p>
          <a:p>
            <a:endParaRPr lang="en-US" dirty="0"/>
          </a:p>
          <a:p>
            <a:r>
              <a:rPr lang="en-US" dirty="0"/>
              <a:t>1. Dismissing or threatening to dismiss a worker. 2. Disciplining or suspending, or threatening to discipline or suspend a worker. </a:t>
            </a:r>
          </a:p>
          <a:p>
            <a:r>
              <a:rPr lang="en-US" dirty="0"/>
              <a:t>3. Imposing a penalty upon a worker. 4. Directly or indirectly intimidating or coercing a worker with threats, promises, persuasion or other means</a:t>
            </a:r>
          </a:p>
          <a:p>
            <a:endParaRPr lang="en-CA" dirty="0"/>
          </a:p>
          <a:p>
            <a:pPr marL="0" indent="0" algn="ctr">
              <a:buNone/>
            </a:pPr>
            <a:r>
              <a:rPr lang="en-CA" b="1" dirty="0"/>
              <a:t>**There is no WSIB specific policy on claim suppression**</a:t>
            </a:r>
            <a:endParaRPr lang="en-US" b="1" dirty="0"/>
          </a:p>
        </p:txBody>
      </p:sp>
    </p:spTree>
    <p:extLst>
      <p:ext uri="{BB962C8B-B14F-4D97-AF65-F5344CB8AC3E}">
        <p14:creationId xmlns:p14="http://schemas.microsoft.com/office/powerpoint/2010/main" val="588970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Challenges with the Legislation</a:t>
            </a:r>
            <a:endParaRPr lang="en-US" b="1" dirty="0"/>
          </a:p>
        </p:txBody>
      </p:sp>
      <p:sp>
        <p:nvSpPr>
          <p:cNvPr id="3" name="Content Placeholder 2"/>
          <p:cNvSpPr>
            <a:spLocks noGrp="1"/>
          </p:cNvSpPr>
          <p:nvPr>
            <p:ph idx="1"/>
          </p:nvPr>
        </p:nvSpPr>
        <p:spPr/>
        <p:txBody>
          <a:bodyPr>
            <a:normAutofit fontScale="77500" lnSpcReduction="20000"/>
          </a:bodyPr>
          <a:lstStyle/>
          <a:p>
            <a:r>
              <a:rPr lang="en-CA" dirty="0"/>
              <a:t>Unclear how the Board defines and interprets “intent”</a:t>
            </a:r>
          </a:p>
          <a:p>
            <a:endParaRPr lang="en-CA" dirty="0"/>
          </a:p>
          <a:p>
            <a:r>
              <a:rPr lang="en-CA" dirty="0"/>
              <a:t>Very narrow definition of claim suppression – only focuses on </a:t>
            </a:r>
            <a:r>
              <a:rPr lang="en-CA" b="1" dirty="0"/>
              <a:t>employer actions </a:t>
            </a:r>
            <a:r>
              <a:rPr lang="en-CA" dirty="0"/>
              <a:t>and typically actions at the </a:t>
            </a:r>
            <a:r>
              <a:rPr lang="en-CA" b="1" dirty="0"/>
              <a:t>beginning of the injury/claim </a:t>
            </a:r>
            <a:r>
              <a:rPr lang="en-CA" dirty="0"/>
              <a:t>(does not include governmental/WSIB (in)action)</a:t>
            </a:r>
          </a:p>
          <a:p>
            <a:endParaRPr lang="en-CA" dirty="0"/>
          </a:p>
          <a:p>
            <a:r>
              <a:rPr lang="en-CA" dirty="0"/>
              <a:t>According to the WSIB, most instances of claim suppression pertain to late reporting and non-reporting, which lead to minor penalties; therefore, it’s not an effective deterrent </a:t>
            </a:r>
          </a:p>
          <a:p>
            <a:endParaRPr lang="en-CA" dirty="0"/>
          </a:p>
          <a:p>
            <a:r>
              <a:rPr lang="en-CA" dirty="0"/>
              <a:t>Administrative penalties for claim suppression: </a:t>
            </a:r>
          </a:p>
          <a:p>
            <a:pPr lvl="1"/>
            <a:r>
              <a:rPr lang="en-CA" dirty="0"/>
              <a:t>$2,500 for first 3 offences</a:t>
            </a:r>
          </a:p>
          <a:p>
            <a:pPr lvl="1"/>
            <a:r>
              <a:rPr lang="en-US" dirty="0"/>
              <a:t>$7,500 for next 3 offences</a:t>
            </a:r>
          </a:p>
          <a:p>
            <a:pPr lvl="1"/>
            <a:r>
              <a:rPr lang="en-US" dirty="0"/>
              <a:t>$10,000 for next 3 offences</a:t>
            </a:r>
          </a:p>
        </p:txBody>
      </p:sp>
    </p:spTree>
    <p:extLst>
      <p:ext uri="{BB962C8B-B14F-4D97-AF65-F5344CB8AC3E}">
        <p14:creationId xmlns:p14="http://schemas.microsoft.com/office/powerpoint/2010/main" val="156970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Detection and Enforcement</a:t>
            </a:r>
            <a:endParaRPr lang="en-US" b="1" dirty="0"/>
          </a:p>
        </p:txBody>
      </p:sp>
      <p:sp>
        <p:nvSpPr>
          <p:cNvPr id="3" name="Content Placeholder 2"/>
          <p:cNvSpPr>
            <a:spLocks noGrp="1"/>
          </p:cNvSpPr>
          <p:nvPr>
            <p:ph idx="1"/>
          </p:nvPr>
        </p:nvSpPr>
        <p:spPr/>
        <p:txBody>
          <a:bodyPr>
            <a:normAutofit fontScale="77500" lnSpcReduction="20000"/>
          </a:bodyPr>
          <a:lstStyle/>
          <a:p>
            <a:r>
              <a:rPr lang="en-CA" dirty="0"/>
              <a:t>The Board uses a risk-based metric system to audit claims</a:t>
            </a:r>
          </a:p>
          <a:p>
            <a:endParaRPr lang="en-CA" dirty="0"/>
          </a:p>
          <a:p>
            <a:r>
              <a:rPr lang="en-CA" dirty="0"/>
              <a:t>Target of 300 one-touch audits (revenue + compliance) per year, out of more than 300,000 businesses – </a:t>
            </a:r>
            <a:r>
              <a:rPr lang="en-CA" b="1" dirty="0"/>
              <a:t>drop in the bucket</a:t>
            </a:r>
            <a:endParaRPr lang="en-CA" dirty="0"/>
          </a:p>
          <a:p>
            <a:endParaRPr lang="en-CA" dirty="0"/>
          </a:p>
          <a:p>
            <a:r>
              <a:rPr lang="en-CA" dirty="0"/>
              <a:t>In 2023, 224 one-touch audit results show (results may not be completely up-to-date):</a:t>
            </a:r>
          </a:p>
          <a:p>
            <a:pPr lvl="1"/>
            <a:endParaRPr lang="en-CA" dirty="0"/>
          </a:p>
          <a:p>
            <a:pPr lvl="1"/>
            <a:r>
              <a:rPr lang="en-CA" dirty="0"/>
              <a:t>477 claims were registered</a:t>
            </a:r>
          </a:p>
          <a:p>
            <a:pPr lvl="1"/>
            <a:r>
              <a:rPr lang="en-CA" dirty="0"/>
              <a:t>9 claim suppression administrative penalties issued, totaling $45,000</a:t>
            </a:r>
          </a:p>
          <a:p>
            <a:pPr lvl="1"/>
            <a:r>
              <a:rPr lang="en-CA" dirty="0"/>
              <a:t>1 fine ordered by court, totalling $10,000</a:t>
            </a:r>
          </a:p>
          <a:p>
            <a:pPr lvl="1"/>
            <a:r>
              <a:rPr lang="en-CA" dirty="0"/>
              <a:t>$2,526,094 in premium adjustments, average amount of $11,277 (in 2016, there were 9,454 revenue-only audits conducted, resulting in premium adjustments of $37,529,689)</a:t>
            </a:r>
          </a:p>
          <a:p>
            <a:pPr lvl="1"/>
            <a:endParaRPr lang="en-CA" dirty="0"/>
          </a:p>
          <a:p>
            <a:pPr lvl="1"/>
            <a:r>
              <a:rPr lang="en-CA" b="1" dirty="0"/>
              <a:t>WSIB’s position is that the audits are a success</a:t>
            </a:r>
          </a:p>
          <a:p>
            <a:endParaRPr lang="en-CA" dirty="0"/>
          </a:p>
        </p:txBody>
      </p:sp>
    </p:spTree>
    <p:extLst>
      <p:ext uri="{BB962C8B-B14F-4D97-AF65-F5344CB8AC3E}">
        <p14:creationId xmlns:p14="http://schemas.microsoft.com/office/powerpoint/2010/main" val="3165036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CA" b="1" dirty="0"/>
              <a:t>Recent Media Coverage</a:t>
            </a:r>
            <a:endParaRPr lang="en-US" b="1" dirty="0"/>
          </a:p>
        </p:txBody>
      </p:sp>
      <p:sp>
        <p:nvSpPr>
          <p:cNvPr id="3" name="Content Placeholder 2"/>
          <p:cNvSpPr>
            <a:spLocks noGrp="1"/>
          </p:cNvSpPr>
          <p:nvPr>
            <p:ph idx="1"/>
          </p:nvPr>
        </p:nvSpPr>
        <p:spPr/>
        <p:txBody>
          <a:bodyPr>
            <a:normAutofit fontScale="92500" lnSpcReduction="10000"/>
          </a:bodyPr>
          <a:lstStyle/>
          <a:p>
            <a:r>
              <a:rPr lang="en-CA" dirty="0"/>
              <a:t>January 2, 2025 Toronto Star Article, titled: </a:t>
            </a:r>
            <a:r>
              <a:rPr lang="en-US" dirty="0"/>
              <a:t>Tens of thousands of potential workplace injury reports filed by doctors are sitting in limbo. Are they a sign of a deeper problem?</a:t>
            </a:r>
          </a:p>
          <a:p>
            <a:pPr marL="0" indent="0">
              <a:buNone/>
            </a:pPr>
            <a:endParaRPr lang="en-US" b="1" dirty="0"/>
          </a:p>
          <a:p>
            <a:pPr marL="0" indent="0">
              <a:buNone/>
            </a:pPr>
            <a:r>
              <a:rPr lang="en-US" dirty="0"/>
              <a:t>“Between 2019 and 2023, health-care professionals filed around 191,000 reports* for treating workplace accident victims where neither the employer or worker filed corresponding documentation. That means the WSIB cannot register a compensation claim, and the injury remains invisible in provincial safety records.”</a:t>
            </a:r>
          </a:p>
          <a:p>
            <a:pPr marL="0" indent="0">
              <a:buNone/>
            </a:pPr>
            <a:endParaRPr lang="en-CA" dirty="0"/>
          </a:p>
          <a:p>
            <a:pPr marL="0" indent="0">
              <a:buNone/>
            </a:pPr>
            <a:r>
              <a:rPr lang="en-CA" dirty="0"/>
              <a:t>*health care providers file Form 8’s at the WSIB</a:t>
            </a:r>
            <a:endParaRPr lang="en-US" dirty="0"/>
          </a:p>
        </p:txBody>
      </p:sp>
    </p:spTree>
    <p:extLst>
      <p:ext uri="{BB962C8B-B14F-4D97-AF65-F5344CB8AC3E}">
        <p14:creationId xmlns:p14="http://schemas.microsoft.com/office/powerpoint/2010/main" val="3804959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WSIB Response</a:t>
            </a:r>
            <a:endParaRPr lang="en-US" b="1" dirty="0"/>
          </a:p>
        </p:txBody>
      </p:sp>
      <p:sp>
        <p:nvSpPr>
          <p:cNvPr id="3" name="Content Placeholder 2"/>
          <p:cNvSpPr>
            <a:spLocks noGrp="1"/>
          </p:cNvSpPr>
          <p:nvPr>
            <p:ph idx="1"/>
          </p:nvPr>
        </p:nvSpPr>
        <p:spPr/>
        <p:txBody>
          <a:bodyPr/>
          <a:lstStyle/>
          <a:p>
            <a:r>
              <a:rPr lang="en-US" dirty="0"/>
              <a:t>“In a statement, the WSIB said an internal review of the issue found these incidents are being treated appropriately. When employers or workers don’t file documentation to back up health professionals’ accident reports, it is usually because the injury was </a:t>
            </a:r>
            <a:r>
              <a:rPr lang="en-US" b="1" dirty="0">
                <a:solidFill>
                  <a:srgbClr val="FF0000"/>
                </a:solidFill>
              </a:rPr>
              <a:t>minor</a:t>
            </a:r>
            <a:r>
              <a:rPr lang="en-US" dirty="0"/>
              <a:t> and the worker didn’t follow up — or because their employer isn’t covered by worker compensation laws, said spokesperson Christine Arnott.”</a:t>
            </a:r>
          </a:p>
        </p:txBody>
      </p:sp>
    </p:spTree>
    <p:extLst>
      <p:ext uri="{BB962C8B-B14F-4D97-AF65-F5344CB8AC3E}">
        <p14:creationId xmlns:p14="http://schemas.microsoft.com/office/powerpoint/2010/main" val="3444582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Outcome of the approximate 40,000 Form 8-only incidents per year</a:t>
            </a:r>
            <a:endParaRPr lang="en-US" b="1" dirty="0"/>
          </a:p>
        </p:txBody>
      </p:sp>
      <p:sp>
        <p:nvSpPr>
          <p:cNvPr id="3" name="Content Placeholder 2"/>
          <p:cNvSpPr>
            <a:spLocks noGrp="1"/>
          </p:cNvSpPr>
          <p:nvPr>
            <p:ph idx="1"/>
          </p:nvPr>
        </p:nvSpPr>
        <p:spPr/>
        <p:txBody>
          <a:bodyPr>
            <a:normAutofit/>
          </a:bodyPr>
          <a:lstStyle/>
          <a:p>
            <a:endParaRPr lang="en-CA" dirty="0"/>
          </a:p>
          <a:p>
            <a:r>
              <a:rPr lang="en-CA" sz="3200" dirty="0"/>
              <a:t>Of the approximate 40,000 annual Form 8-only incidents per year, only about 2% are converted into claims</a:t>
            </a:r>
          </a:p>
          <a:p>
            <a:endParaRPr lang="en-CA" sz="3200" dirty="0"/>
          </a:p>
          <a:p>
            <a:r>
              <a:rPr lang="en-CA" sz="3200" dirty="0"/>
              <a:t>Board officials state in the article that they followed-up with injured workers. However, some Board staff advised that may not actually be happening.</a:t>
            </a:r>
          </a:p>
          <a:p>
            <a:pPr marL="0" indent="0">
              <a:buNone/>
            </a:pPr>
            <a:endParaRPr lang="en-CA" dirty="0"/>
          </a:p>
        </p:txBody>
      </p:sp>
    </p:spTree>
    <p:extLst>
      <p:ext uri="{BB962C8B-B14F-4D97-AF65-F5344CB8AC3E}">
        <p14:creationId xmlns:p14="http://schemas.microsoft.com/office/powerpoint/2010/main" val="1759165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CA" b="1" dirty="0"/>
              <a:t>WSIB Review of 750 Form 8’s</a:t>
            </a:r>
            <a:endParaRPr lang="en-US" b="1" dirty="0"/>
          </a:p>
        </p:txBody>
      </p:sp>
      <p:sp>
        <p:nvSpPr>
          <p:cNvPr id="3" name="Content Placeholder 2"/>
          <p:cNvSpPr>
            <a:spLocks noGrp="1"/>
          </p:cNvSpPr>
          <p:nvPr>
            <p:ph idx="1"/>
          </p:nvPr>
        </p:nvSpPr>
        <p:spPr/>
        <p:txBody>
          <a:bodyPr>
            <a:normAutofit fontScale="92500" lnSpcReduction="20000"/>
          </a:bodyPr>
          <a:lstStyle/>
          <a:p>
            <a:r>
              <a:rPr lang="en-US" dirty="0"/>
              <a:t>1/3 of workers did not wish to file a claim. </a:t>
            </a:r>
          </a:p>
          <a:p>
            <a:r>
              <a:rPr lang="en-US" dirty="0"/>
              <a:t>Around 28 per cent of workers said they intended to file a claim, but never did. </a:t>
            </a:r>
          </a:p>
          <a:p>
            <a:r>
              <a:rPr lang="en-US" dirty="0"/>
              <a:t>“In roughly the same proportion of cases, the health-care professional’s report was incomplete, preventing the board from following up”.</a:t>
            </a:r>
          </a:p>
          <a:p>
            <a:endParaRPr lang="en-CA" dirty="0"/>
          </a:p>
          <a:p>
            <a:pPr marL="0" indent="0" algn="ctr">
              <a:buNone/>
            </a:pPr>
            <a:r>
              <a:rPr lang="en-CA" b="1" dirty="0"/>
              <a:t>Key questions for the WSIB: </a:t>
            </a:r>
          </a:p>
          <a:p>
            <a:pPr marL="0" indent="0" algn="ctr">
              <a:buNone/>
            </a:pPr>
            <a:endParaRPr lang="en-CA" b="1" dirty="0"/>
          </a:p>
          <a:p>
            <a:r>
              <a:rPr lang="en-CA" dirty="0"/>
              <a:t>1. Why did the WSIB only follow up in 750 of these incidents?</a:t>
            </a:r>
          </a:p>
          <a:p>
            <a:r>
              <a:rPr lang="en-CA" dirty="0"/>
              <a:t>2. Why did the WSIB not probe further into why the workers did not file a claim?</a:t>
            </a:r>
            <a:endParaRPr lang="en-US" dirty="0"/>
          </a:p>
        </p:txBody>
      </p:sp>
    </p:spTree>
    <p:extLst>
      <p:ext uri="{BB962C8B-B14F-4D97-AF65-F5344CB8AC3E}">
        <p14:creationId xmlns:p14="http://schemas.microsoft.com/office/powerpoint/2010/main" val="15902254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TotalTime>
  <Words>1068</Words>
  <Application>Microsoft Macintosh PowerPoint</Application>
  <PresentationFormat>Widescreen</PresentationFormat>
  <Paragraphs>87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Claim Suppression </vt:lpstr>
      <vt:lpstr>Legislation</vt:lpstr>
      <vt:lpstr>Claim Suppression in the WSIA</vt:lpstr>
      <vt:lpstr>Challenges with the Legislation</vt:lpstr>
      <vt:lpstr>Detection and Enforcement</vt:lpstr>
      <vt:lpstr>Recent Media Coverage</vt:lpstr>
      <vt:lpstr>WSIB Response</vt:lpstr>
      <vt:lpstr>Outcome of the approximate 40,000 Form 8-only incidents per year</vt:lpstr>
      <vt:lpstr>WSIB Review of 750 Form 8’s</vt:lpstr>
      <vt:lpstr>Indicator of Claim Suppression</vt:lpstr>
      <vt:lpstr>Recommendations</vt:lpstr>
      <vt:lpstr>Recommendations</vt:lpstr>
    </vt:vector>
  </TitlesOfParts>
  <Company>Legal Aid Ontario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Claim Suppression </dc:title>
  <dc:creator>Chris Grawey (IWC)</dc:creator>
  <cp:lastModifiedBy>Steve Mantis</cp:lastModifiedBy>
  <cp:revision>87</cp:revision>
  <dcterms:created xsi:type="dcterms:W3CDTF">2025-01-13T15:24:13Z</dcterms:created>
  <dcterms:modified xsi:type="dcterms:W3CDTF">2025-01-14T14:33:16Z</dcterms:modified>
</cp:coreProperties>
</file>