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1008">
          <p15:clr>
            <a:srgbClr val="A4A3A4"/>
          </p15:clr>
        </p15:guide>
        <p15:guide id="3" orient="horz" pos="3792">
          <p15:clr>
            <a:srgbClr val="A4A3A4"/>
          </p15:clr>
        </p15:guide>
        <p15:guide id="4" orient="horz" pos="1152">
          <p15:clr>
            <a:srgbClr val="A4A3A4"/>
          </p15:clr>
        </p15:guide>
        <p15:guide id="5" orient="horz" pos="3360">
          <p15:clr>
            <a:srgbClr val="A4A3A4"/>
          </p15:clr>
        </p15:guide>
        <p15:guide id="6" orient="horz" pos="3072">
          <p15:clr>
            <a:srgbClr val="A4A3A4"/>
          </p15:clr>
        </p15:guide>
        <p15:guide id="7" orient="horz" pos="864">
          <p15:clr>
            <a:srgbClr val="A4A3A4"/>
          </p15:clr>
        </p15:guide>
        <p15:guide id="8" orient="horz" pos="528">
          <p15:clr>
            <a:srgbClr val="A4A3A4"/>
          </p15:clr>
        </p15:guide>
        <p15:guide id="9" orient="horz" pos="2784">
          <p15:clr>
            <a:srgbClr val="A4A3A4"/>
          </p15:clr>
        </p15:guide>
        <p15:guide id="10" pos="3839">
          <p15:clr>
            <a:srgbClr val="A4A3A4"/>
          </p15:clr>
        </p15:guide>
        <p15:guide id="11" pos="959">
          <p15:clr>
            <a:srgbClr val="A4A3A4"/>
          </p15:clr>
        </p15:guide>
        <p15:guide id="12" pos="7007">
          <p15:clr>
            <a:srgbClr val="A4A3A4"/>
          </p15:clr>
        </p15:guide>
        <p15:guide id="13" pos="6719">
          <p15:clr>
            <a:srgbClr val="A4A3A4"/>
          </p15:clr>
        </p15:guide>
        <p15:guide id="14" pos="6143">
          <p15:clr>
            <a:srgbClr val="A4A3A4"/>
          </p15:clr>
        </p15:guide>
        <p15:guide id="15" pos="3983">
          <p15:clr>
            <a:srgbClr val="A4A3A4"/>
          </p15:clr>
        </p15:guide>
        <p15:guide id="16" pos="527">
          <p15:clr>
            <a:srgbClr val="A4A3A4"/>
          </p15:clr>
        </p15:guide>
        <p15:guide id="17" pos="715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 varScale="1">
        <p:scale>
          <a:sx n="73" d="100"/>
          <a:sy n="73" d="100"/>
        </p:scale>
        <p:origin x="414" y="78"/>
      </p:cViewPr>
      <p:guideLst>
        <p:guide orient="horz" pos="2160"/>
        <p:guide orient="horz" pos="1008"/>
        <p:guide orient="horz" pos="3792"/>
        <p:guide orient="horz" pos="1152"/>
        <p:guide orient="horz" pos="3360"/>
        <p:guide orient="horz" pos="3072"/>
        <p:guide orient="horz" pos="864"/>
        <p:guide orient="horz" pos="528"/>
        <p:guide orient="horz" pos="2784"/>
        <p:guide pos="3839"/>
        <p:guide pos="959"/>
        <p:guide pos="7007"/>
        <p:guide pos="6719"/>
        <p:guide pos="6143"/>
        <p:guide pos="3983"/>
        <p:guide pos="527"/>
        <p:guide pos="715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1680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A8D02-4E65-4CCD-8312-4AB164C6C77D}" type="datetimeFigureOut">
              <a:rPr lang="en-US"/>
              <a:t>9/18/2020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119DBA-4540-49B3-8FA9-6259387ECF9E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87619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A755D9-D361-47B8-9652-3B4EA9776CE5}" type="datetimeFigureOut">
              <a:rPr lang="en-US"/>
              <a:t>9/18/2020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36274-F2B9-4C45-BBB4-0EDF4CD651A7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7688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B36274-F2B9-4C45-BBB4-0EDF4CD651A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41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371600"/>
            <a:ext cx="9144000" cy="3505200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953000"/>
            <a:ext cx="8229600" cy="10668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501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 baseline="0"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316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52012" y="533400"/>
            <a:ext cx="1371600" cy="55927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2411" y="533400"/>
            <a:ext cx="8077201" cy="5592764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540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chemeClr val="accent2"/>
              </a:buClr>
              <a:defRPr/>
            </a:lvl2pPr>
            <a:lvl5pPr>
              <a:defRPr/>
            </a:lvl5pPr>
            <a:lvl6pPr>
              <a:buClr>
                <a:schemeClr val="accent2"/>
              </a:buClr>
              <a:defRPr baseline="0"/>
            </a:lvl6pPr>
            <a:lvl7pPr>
              <a:buClr>
                <a:schemeClr val="accent2"/>
              </a:buClr>
              <a:defRPr baseline="0"/>
            </a:lvl7pPr>
            <a:lvl8pPr>
              <a:buClr>
                <a:schemeClr val="accent2"/>
              </a:buClr>
              <a:defRPr baseline="0"/>
            </a:lvl8pPr>
            <a:lvl9pPr>
              <a:buClr>
                <a:schemeClr val="accent2"/>
              </a:buClr>
              <a:defRPr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337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514601"/>
            <a:ext cx="9144000" cy="2819400"/>
          </a:xfrm>
        </p:spPr>
        <p:txBody>
          <a:bodyPr anchor="b">
            <a:noAutofit/>
          </a:bodyPr>
          <a:lstStyle>
            <a:lvl1pPr algn="l">
              <a:defRPr sz="66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990600"/>
            <a:ext cx="8229600" cy="1143000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165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4" y="1828800"/>
            <a:ext cx="4645152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75412" y="1828800"/>
            <a:ext cx="4648201" cy="4191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4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4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 baseline="0"/>
            </a:lvl6pPr>
            <a:lvl7pPr>
              <a:defRPr sz="1400" baseline="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78462" y="1828800"/>
            <a:ext cx="46451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78462" y="2667000"/>
            <a:ext cx="4645152" cy="33528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924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569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t>9/18/2020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25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0012" y="838200"/>
            <a:ext cx="6172201" cy="5181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3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29175-527E-46A3-863C-1BB1F163B849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643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6613" y="2590800"/>
            <a:ext cx="3276599" cy="1924050"/>
          </a:xfrm>
        </p:spPr>
        <p:txBody>
          <a:bodyPr anchor="b">
            <a:normAutofit/>
          </a:bodyPr>
          <a:lstStyle>
            <a:lvl1pPr algn="l">
              <a:defRPr sz="32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5103812" y="457200"/>
            <a:ext cx="6629400" cy="594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484812" y="836610"/>
            <a:ext cx="5867401" cy="5183190"/>
          </a:xfrm>
          <a:solidFill>
            <a:schemeClr val="bg2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6613" y="4648200"/>
            <a:ext cx="3276599" cy="1371600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7385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-1" y="0"/>
            <a:ext cx="12188825" cy="6858000"/>
            <a:chOff x="-1" y="0"/>
            <a:chExt cx="12188825" cy="6858000"/>
          </a:xfrm>
        </p:grpSpPr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4164514" y="6705600"/>
              <a:ext cx="8024310" cy="152400"/>
            </a:xfrm>
            <a:prstGeom prst="rect">
              <a:avLst/>
            </a:prstGeom>
            <a:gradFill rotWithShape="0">
              <a:gsLst>
                <a:gs pos="0">
                  <a:schemeClr val="accent5">
                    <a:lumMod val="20000"/>
                    <a:lumOff val="80000"/>
                  </a:schemeClr>
                </a:gs>
                <a:gs pos="100000">
                  <a:schemeClr val="accent5">
                    <a:lumMod val="75000"/>
                  </a:schemeClr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11680956" y="1981200"/>
              <a:ext cx="507868" cy="4267200"/>
            </a:xfrm>
            <a:prstGeom prst="rect">
              <a:avLst/>
            </a:prstGeom>
            <a:gradFill rotWithShape="0">
              <a:gsLst>
                <a:gs pos="0">
                  <a:schemeClr val="tx2">
                    <a:lumMod val="20000"/>
                    <a:lumOff val="80000"/>
                  </a:schemeClr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-1" y="5257800"/>
              <a:ext cx="609441" cy="15240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-1" y="5410200"/>
              <a:ext cx="609441" cy="1447800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11680956" y="0"/>
              <a:ext cx="507868" cy="19812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7618015" y="0"/>
              <a:ext cx="4062942" cy="30480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09440" y="304800"/>
              <a:ext cx="711015" cy="762000"/>
            </a:xfrm>
            <a:prstGeom prst="rect">
              <a:avLst/>
            </a:prstGeom>
            <a:solidFill>
              <a:schemeClr val="bg2">
                <a:lumMod val="50000"/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-1" y="1066800"/>
              <a:ext cx="609441" cy="4191000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50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-1" y="304800"/>
              <a:ext cx="609441" cy="7620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-1" y="0"/>
              <a:ext cx="1320456" cy="30480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1320455" y="0"/>
              <a:ext cx="6297560" cy="3048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sz="2400" dirty="0">
                <a:latin typeface="굴림" pitchFamily="50" charset="-127"/>
              </a:endParaRPr>
            </a:p>
          </p:txBody>
        </p:sp>
        <p:sp>
          <p:nvSpPr>
            <p:cNvPr id="19" name="Line 19"/>
            <p:cNvSpPr>
              <a:spLocks noChangeShapeType="1"/>
            </p:cNvSpPr>
            <p:nvPr/>
          </p:nvSpPr>
          <p:spPr bwMode="auto">
            <a:xfrm flipV="1">
              <a:off x="609440" y="304800"/>
              <a:ext cx="0" cy="6553200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" name="Line 20"/>
            <p:cNvSpPr>
              <a:spLocks noChangeShapeType="1"/>
            </p:cNvSpPr>
            <p:nvPr/>
          </p:nvSpPr>
          <p:spPr bwMode="auto">
            <a:xfrm>
              <a:off x="609440" y="6705600"/>
              <a:ext cx="11579384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1" name="Line 21"/>
            <p:cNvSpPr>
              <a:spLocks noChangeShapeType="1"/>
            </p:cNvSpPr>
            <p:nvPr/>
          </p:nvSpPr>
          <p:spPr bwMode="auto">
            <a:xfrm flipV="1">
              <a:off x="11680956" y="0"/>
              <a:ext cx="0" cy="670560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2" name="Line 22"/>
            <p:cNvSpPr>
              <a:spLocks noChangeShapeType="1"/>
            </p:cNvSpPr>
            <p:nvPr/>
          </p:nvSpPr>
          <p:spPr bwMode="auto">
            <a:xfrm>
              <a:off x="-1" y="304800"/>
              <a:ext cx="12188825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" name="Line 23"/>
            <p:cNvSpPr>
              <a:spLocks noChangeShapeType="1"/>
            </p:cNvSpPr>
            <p:nvPr/>
          </p:nvSpPr>
          <p:spPr bwMode="auto">
            <a:xfrm flipH="1">
              <a:off x="7618015" y="457200"/>
              <a:ext cx="4570809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flipV="1">
              <a:off x="7618015" y="0"/>
              <a:ext cx="0" cy="4572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5" name="Line 25"/>
            <p:cNvSpPr>
              <a:spLocks noChangeShapeType="1"/>
            </p:cNvSpPr>
            <p:nvPr/>
          </p:nvSpPr>
          <p:spPr bwMode="auto">
            <a:xfrm>
              <a:off x="11680956" y="1981200"/>
              <a:ext cx="5078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6" name="Line 26"/>
            <p:cNvSpPr>
              <a:spLocks noChangeShapeType="1"/>
            </p:cNvSpPr>
            <p:nvPr/>
          </p:nvSpPr>
          <p:spPr bwMode="auto">
            <a:xfrm>
              <a:off x="1320455" y="0"/>
              <a:ext cx="0" cy="106680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7" name="Line 27"/>
            <p:cNvSpPr>
              <a:spLocks noChangeShapeType="1"/>
            </p:cNvSpPr>
            <p:nvPr/>
          </p:nvSpPr>
          <p:spPr bwMode="auto">
            <a:xfrm flipH="1">
              <a:off x="-1" y="1066800"/>
              <a:ext cx="1320456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0" name="Line 30"/>
            <p:cNvSpPr>
              <a:spLocks noChangeShapeType="1"/>
            </p:cNvSpPr>
            <p:nvPr/>
          </p:nvSpPr>
          <p:spPr bwMode="auto">
            <a:xfrm flipH="1">
              <a:off x="-1" y="5257800"/>
              <a:ext cx="609441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31" name="Line 31"/>
            <p:cNvSpPr>
              <a:spLocks noChangeShapeType="1"/>
            </p:cNvSpPr>
            <p:nvPr/>
          </p:nvSpPr>
          <p:spPr bwMode="auto">
            <a:xfrm flipH="1">
              <a:off x="-1" y="5410200"/>
              <a:ext cx="609441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533400"/>
            <a:ext cx="96012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828800"/>
            <a:ext cx="96012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7950" y="6172200"/>
            <a:ext cx="6862462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09012" y="6172200"/>
            <a:ext cx="132005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3829175-527E-46A3-863C-1BB1F163B849}" type="datetimeFigureOut">
              <a:rPr lang="en-US" smtClean="0"/>
              <a:pPr/>
              <a:t>9/18/2020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33012" y="6172200"/>
            <a:ext cx="990601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5137D0E-4A4F-4307-8994-C1891D747D5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52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3838" algn="l" defTabSz="914400" rtl="0" eaLnBrk="1" latinLnBrk="0" hangingPunct="1">
        <a:lnSpc>
          <a:spcPct val="90000"/>
        </a:lnSpc>
        <a:spcBef>
          <a:spcPts val="800"/>
        </a:spcBef>
        <a:buClr>
          <a:schemeClr val="accent2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41363" indent="-171450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67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08088" indent="-173038" algn="l" defTabSz="914400" rtl="0" eaLnBrk="1" latinLnBrk="0" hangingPunct="1">
        <a:lnSpc>
          <a:spcPct val="90000"/>
        </a:lnSpc>
        <a:spcBef>
          <a:spcPts val="6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444752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82496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157984" indent="-173736" algn="l" defTabSz="914400" rtl="0" eaLnBrk="1" latinLnBrk="0" hangingPunct="1">
        <a:lnSpc>
          <a:spcPct val="90000"/>
        </a:lnSpc>
        <a:spcBef>
          <a:spcPts val="6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Injured Workers Reaching Age 65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916" y="4077072"/>
            <a:ext cx="8229600" cy="2088232"/>
          </a:xfrm>
        </p:spPr>
        <p:txBody>
          <a:bodyPr>
            <a:normAutofit fontScale="92500" lnSpcReduction="10000"/>
          </a:bodyPr>
          <a:lstStyle/>
          <a:p>
            <a:r>
              <a:rPr lang="en-US" sz="4800" dirty="0"/>
              <a:t>income loss and </a:t>
            </a:r>
            <a:r>
              <a:rPr lang="en-US" sz="4800" dirty="0" smtClean="0"/>
              <a:t>poverty</a:t>
            </a:r>
          </a:p>
          <a:p>
            <a:endParaRPr lang="en-US" dirty="0"/>
          </a:p>
          <a:p>
            <a:r>
              <a:rPr lang="en-US" dirty="0" smtClean="0"/>
              <a:t>A presentation for the Thunder Bay and District </a:t>
            </a:r>
          </a:p>
          <a:p>
            <a:r>
              <a:rPr lang="en-US" dirty="0" smtClean="0"/>
              <a:t>Injured Worker Educational Series</a:t>
            </a:r>
          </a:p>
          <a:p>
            <a:r>
              <a:rPr lang="en-US" sz="4800" dirty="0" smtClean="0"/>
              <a:t> </a:t>
            </a:r>
            <a:endParaRPr lang="en-US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5376" y="5373216"/>
            <a:ext cx="2528280" cy="1117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6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Best Case Scenario Within the Current System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Restitution: </a:t>
            </a:r>
            <a:endParaRPr lang="en-CA" dirty="0" smtClean="0"/>
          </a:p>
          <a:p>
            <a:r>
              <a:rPr lang="en-CA" dirty="0" smtClean="0"/>
              <a:t>Injured workers lost a lot in the name of preserving financial stability at the WSIB</a:t>
            </a:r>
          </a:p>
          <a:p>
            <a:r>
              <a:rPr lang="en-CA" dirty="0" smtClean="0"/>
              <a:t>The </a:t>
            </a:r>
            <a:r>
              <a:rPr lang="en-CA" dirty="0"/>
              <a:t>WSIB is </a:t>
            </a:r>
            <a:r>
              <a:rPr lang="en-CA" dirty="0" smtClean="0"/>
              <a:t>now over </a:t>
            </a:r>
            <a:r>
              <a:rPr lang="en-CA" dirty="0"/>
              <a:t>100% </a:t>
            </a:r>
            <a:r>
              <a:rPr lang="en-CA" dirty="0" smtClean="0"/>
              <a:t>funded – no financial trouble</a:t>
            </a:r>
            <a:endParaRPr lang="en-CA" dirty="0"/>
          </a:p>
          <a:p>
            <a:r>
              <a:rPr lang="en-CA" dirty="0"/>
              <a:t>Give injured workers back what was taken away in the name of financial crisis</a:t>
            </a:r>
          </a:p>
          <a:p>
            <a:pPr lvl="1"/>
            <a:r>
              <a:rPr lang="en-CA" sz="2000" dirty="0"/>
              <a:t>No deeming – compensation for the actual wages lost (Bill 119)</a:t>
            </a:r>
          </a:p>
          <a:p>
            <a:pPr lvl="1"/>
            <a:r>
              <a:rPr lang="en-CA" sz="2000" dirty="0"/>
              <a:t>Restore 10% contribution to LORI fund – even better is contribute it to CPP</a:t>
            </a:r>
          </a:p>
          <a:p>
            <a:pPr lvl="1"/>
            <a:r>
              <a:rPr lang="en-CA" sz="2000" dirty="0" smtClean="0"/>
              <a:t>Continue LOE </a:t>
            </a:r>
            <a:r>
              <a:rPr lang="en-CA" sz="2000" dirty="0"/>
              <a:t>benefits to a realistic retirement age, like BC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1352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Discussion Questions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CA" dirty="0"/>
          </a:p>
          <a:p>
            <a:pPr marL="457200" lvl="0" indent="-457200">
              <a:buFont typeface="+mj-lt"/>
              <a:buAutoNum type="arabicPeriod"/>
            </a:pPr>
            <a:r>
              <a:rPr lang="en-CA" dirty="0"/>
              <a:t>How can your group use this information to make the system better?</a:t>
            </a:r>
          </a:p>
          <a:p>
            <a:pPr marL="457200" indent="-457200">
              <a:buFont typeface="+mj-lt"/>
              <a:buAutoNum type="arabicPeriod"/>
            </a:pPr>
            <a:endParaRPr lang="en-CA" dirty="0"/>
          </a:p>
          <a:p>
            <a:pPr marL="457200" indent="-457200">
              <a:buFont typeface="+mj-lt"/>
              <a:buAutoNum type="arabicPeriod"/>
            </a:pPr>
            <a:r>
              <a:rPr lang="en-CA" dirty="0"/>
              <a:t>How </a:t>
            </a:r>
            <a:r>
              <a:rPr lang="en-CA" dirty="0" smtClean="0"/>
              <a:t>can </a:t>
            </a:r>
            <a:r>
              <a:rPr lang="en-CA" dirty="0"/>
              <a:t>you reach younger injured workers to support these changes?</a:t>
            </a:r>
          </a:p>
          <a:p>
            <a:pPr marL="457200" lvl="0" indent="-457200">
              <a:buFont typeface="+mj-lt"/>
              <a:buAutoNum type="arabicPeriod"/>
            </a:pPr>
            <a:endParaRPr lang="en-CA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CA" dirty="0" smtClean="0"/>
              <a:t>How </a:t>
            </a:r>
            <a:r>
              <a:rPr lang="en-CA" dirty="0"/>
              <a:t>would a better system for age 65 affect your life?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9541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1413892" y="602673"/>
            <a:ext cx="9601200" cy="1143000"/>
          </a:xfrm>
        </p:spPr>
        <p:txBody>
          <a:bodyPr/>
          <a:lstStyle/>
          <a:p>
            <a:r>
              <a:rPr lang="en-US" dirty="0" smtClean="0"/>
              <a:t>Age 65 and Poverty Issues for Injured Workers</a:t>
            </a:r>
            <a:br>
              <a:rPr lang="en-US" dirty="0" smtClean="0"/>
            </a:br>
            <a:r>
              <a:rPr lang="en-US" dirty="0" smtClean="0"/>
              <a:t>Topics for Today’s Discussion: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2566020" y="2276872"/>
            <a:ext cx="7056784" cy="37444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CA" sz="2400" dirty="0"/>
              <a:t>1.	Permanent Disability Pension System</a:t>
            </a:r>
          </a:p>
          <a:p>
            <a:pPr marL="0" lvl="0" indent="0">
              <a:buNone/>
            </a:pPr>
            <a:r>
              <a:rPr lang="en-CA" sz="2400" dirty="0"/>
              <a:t>2.	</a:t>
            </a:r>
            <a:r>
              <a:rPr lang="en-CA" sz="2400" dirty="0" smtClean="0"/>
              <a:t>Impact of the Wage </a:t>
            </a:r>
            <a:r>
              <a:rPr lang="en-CA" sz="2400" dirty="0"/>
              <a:t>Loss System</a:t>
            </a:r>
          </a:p>
          <a:p>
            <a:pPr marL="0" lvl="0" indent="0">
              <a:buNone/>
            </a:pPr>
            <a:r>
              <a:rPr lang="en-CA" sz="2400" dirty="0" smtClean="0"/>
              <a:t>3</a:t>
            </a:r>
            <a:r>
              <a:rPr lang="en-CA" sz="2400" dirty="0"/>
              <a:t>.	</a:t>
            </a:r>
            <a:r>
              <a:rPr lang="en-CA" sz="2400" dirty="0" smtClean="0"/>
              <a:t>Impact of The </a:t>
            </a:r>
            <a:r>
              <a:rPr lang="en-CA" sz="2400" dirty="0"/>
              <a:t>End of Mandatory </a:t>
            </a:r>
            <a:r>
              <a:rPr lang="en-CA" sz="2400" dirty="0" smtClean="0"/>
              <a:t>	Retirement</a:t>
            </a:r>
            <a:endParaRPr lang="en-CA" sz="2400" dirty="0"/>
          </a:p>
          <a:p>
            <a:pPr marL="457200" lvl="0" indent="-457200">
              <a:buAutoNum type="arabicPeriod" startAt="4"/>
            </a:pPr>
            <a:r>
              <a:rPr lang="en-CA" sz="2400" dirty="0" smtClean="0"/>
              <a:t> 	Restitution Project </a:t>
            </a:r>
            <a:r>
              <a:rPr lang="en-CA" sz="2400" dirty="0"/>
              <a:t>	</a:t>
            </a:r>
            <a:r>
              <a:rPr lang="en-CA" sz="2400" dirty="0" smtClean="0"/>
              <a:t>- Give back what 	was taken from injured workers</a:t>
            </a:r>
          </a:p>
          <a:p>
            <a:pPr marL="0" lvl="0" indent="0">
              <a:buNone/>
            </a:pPr>
            <a:r>
              <a:rPr lang="en-CA" sz="2400" dirty="0" smtClean="0"/>
              <a:t>5</a:t>
            </a:r>
            <a:r>
              <a:rPr lang="en-CA" sz="2400" dirty="0"/>
              <a:t>.	Discussion Questions</a:t>
            </a:r>
          </a:p>
          <a:p>
            <a:pPr marL="0" lv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996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7908" y="1412776"/>
            <a:ext cx="9601200" cy="114300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/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Permanent Disability </a:t>
            </a:r>
            <a:r>
              <a:rPr lang="en-CA" dirty="0"/>
              <a:t>Pension </a:t>
            </a:r>
            <a:r>
              <a:rPr lang="en-CA" dirty="0" smtClean="0"/>
              <a:t>System</a:t>
            </a:r>
            <a:br>
              <a:rPr lang="en-CA" dirty="0" smtClean="0"/>
            </a:br>
            <a:r>
              <a:rPr lang="en-CA" dirty="0"/>
              <a:t/>
            </a:r>
            <a:br>
              <a:rPr lang="en-CA" dirty="0"/>
            </a:b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- </a:t>
            </a:r>
            <a:r>
              <a:rPr lang="en-CA" dirty="0"/>
              <a:t>accidents before </a:t>
            </a:r>
            <a:r>
              <a:rPr lang="en-CA" dirty="0" smtClean="0"/>
              <a:t>1990 - security of payment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972" y="3284984"/>
            <a:ext cx="7848872" cy="1584176"/>
          </a:xfrm>
        </p:spPr>
        <p:txBody>
          <a:bodyPr>
            <a:normAutofit/>
          </a:bodyPr>
          <a:lstStyle/>
          <a:p>
            <a:r>
              <a:rPr lang="en-CA" sz="2800" dirty="0" smtClean="0"/>
              <a:t>is </a:t>
            </a:r>
            <a:r>
              <a:rPr lang="en-CA" sz="2800" dirty="0"/>
              <a:t>a pension for </a:t>
            </a:r>
            <a:r>
              <a:rPr lang="en-CA" sz="2800" dirty="0" smtClean="0"/>
              <a:t>life</a:t>
            </a:r>
          </a:p>
          <a:p>
            <a:r>
              <a:rPr lang="en-CA" sz="2800" dirty="0" smtClean="0"/>
              <a:t>Injured workers compensation benefits did not change at age 65</a:t>
            </a:r>
          </a:p>
        </p:txBody>
      </p:sp>
    </p:spTree>
    <p:extLst>
      <p:ext uri="{BB962C8B-B14F-4D97-AF65-F5344CB8AC3E}">
        <p14:creationId xmlns:p14="http://schemas.microsoft.com/office/powerpoint/2010/main" val="219713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Wage Loss System – </a:t>
            </a:r>
            <a:r>
              <a:rPr lang="en-CA" dirty="0" smtClean="0"/>
              <a:t>The Theory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13" y="1988840"/>
            <a:ext cx="7960875" cy="3600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2800" dirty="0"/>
              <a:t>1980 Weiler </a:t>
            </a:r>
            <a:r>
              <a:rPr lang="en-CA" sz="2800" dirty="0" smtClean="0"/>
              <a:t>Report</a:t>
            </a:r>
          </a:p>
          <a:p>
            <a:r>
              <a:rPr lang="en-CA" sz="2800" dirty="0" smtClean="0"/>
              <a:t>pension </a:t>
            </a:r>
            <a:r>
              <a:rPr lang="en-CA" sz="2800" dirty="0"/>
              <a:t>system </a:t>
            </a:r>
            <a:r>
              <a:rPr lang="en-CA" sz="2800" dirty="0" smtClean="0"/>
              <a:t>: “</a:t>
            </a:r>
            <a:r>
              <a:rPr lang="en-CA" sz="2800" dirty="0"/>
              <a:t>average justice” </a:t>
            </a:r>
            <a:endParaRPr lang="en-CA" sz="2800" dirty="0" smtClean="0"/>
          </a:p>
          <a:p>
            <a:r>
              <a:rPr lang="en-CA" sz="2800" dirty="0" smtClean="0"/>
              <a:t>Weiler</a:t>
            </a:r>
            <a:r>
              <a:rPr lang="en-CA" sz="2800" dirty="0"/>
              <a:t>: Full Compensation: </a:t>
            </a:r>
            <a:r>
              <a:rPr lang="en-CA" sz="2800" dirty="0" smtClean="0"/>
              <a:t>precision</a:t>
            </a:r>
          </a:p>
          <a:p>
            <a:pPr marL="0" indent="0">
              <a:buNone/>
            </a:pPr>
            <a:r>
              <a:rPr lang="en-CA" sz="2800" dirty="0" smtClean="0"/>
              <a:t>	“The </a:t>
            </a:r>
            <a:r>
              <a:rPr lang="en-CA" sz="2800" dirty="0"/>
              <a:t>Board should compensate such a </a:t>
            </a:r>
            <a:r>
              <a:rPr lang="en-CA" sz="2800" dirty="0" smtClean="0"/>
              <a:t>	claimant </a:t>
            </a:r>
            <a:r>
              <a:rPr lang="en-CA" sz="2800" dirty="0"/>
              <a:t>for the actual wages lost as a </a:t>
            </a:r>
            <a:r>
              <a:rPr lang="en-CA" sz="2800" dirty="0" smtClean="0"/>
              <a:t>	result </a:t>
            </a:r>
            <a:r>
              <a:rPr lang="en-CA" sz="2800" dirty="0"/>
              <a:t>of his inability to work because of </a:t>
            </a:r>
            <a:r>
              <a:rPr lang="en-CA" sz="2800" dirty="0" smtClean="0"/>
              <a:t>	his </a:t>
            </a:r>
            <a:r>
              <a:rPr lang="en-CA" sz="2800" dirty="0"/>
              <a:t>physical impairment.” p.57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8316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Wage Loss System – The Theory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2400" dirty="0"/>
              <a:t>Weiler: Almost No </a:t>
            </a:r>
            <a:r>
              <a:rPr lang="en-CA" sz="2400" dirty="0" smtClean="0"/>
              <a:t>Deeming</a:t>
            </a:r>
          </a:p>
          <a:p>
            <a:pPr marL="279082" lvl="1" indent="0">
              <a:buNone/>
            </a:pPr>
            <a:r>
              <a:rPr lang="en-CA" sz="2400" dirty="0" smtClean="0"/>
              <a:t>Only deem where the iw turns down a job – as in Wayne Gates Bill 119</a:t>
            </a:r>
            <a:endParaRPr lang="en-CA" sz="2400" dirty="0"/>
          </a:p>
          <a:p>
            <a:r>
              <a:rPr lang="en-CA" sz="2400" dirty="0"/>
              <a:t>Weiler: No Loss of Retirement Income</a:t>
            </a:r>
          </a:p>
          <a:p>
            <a:pPr lvl="1"/>
            <a:r>
              <a:rPr lang="en-CA" sz="2400" dirty="0" smtClean="0"/>
              <a:t>Maintain </a:t>
            </a:r>
            <a:r>
              <a:rPr lang="en-CA" sz="2400" dirty="0"/>
              <a:t>the private </a:t>
            </a:r>
            <a:r>
              <a:rPr lang="en-CA" sz="2400" dirty="0" smtClean="0"/>
              <a:t>benefit package </a:t>
            </a:r>
            <a:r>
              <a:rPr lang="en-CA" sz="2400" dirty="0"/>
              <a:t>of the accident employer</a:t>
            </a:r>
          </a:p>
          <a:p>
            <a:pPr lvl="1"/>
            <a:r>
              <a:rPr lang="en-CA" sz="2400" dirty="0" smtClean="0"/>
              <a:t>continue </a:t>
            </a:r>
            <a:r>
              <a:rPr lang="en-CA" sz="2400" dirty="0"/>
              <a:t>contributions to UI(EI) and CPP</a:t>
            </a:r>
          </a:p>
          <a:p>
            <a:pPr lvl="1"/>
            <a:r>
              <a:rPr lang="en-CA" sz="2400" dirty="0" smtClean="0"/>
              <a:t>if </a:t>
            </a:r>
            <a:r>
              <a:rPr lang="en-CA" sz="2400" dirty="0"/>
              <a:t>not possible </a:t>
            </a:r>
            <a:r>
              <a:rPr lang="en-CA" sz="2400" dirty="0" smtClean="0"/>
              <a:t>calculating </a:t>
            </a:r>
            <a:r>
              <a:rPr lang="en-CA" sz="2400" dirty="0"/>
              <a:t>the appropriate amount to pay into an RRSP to provide an annuity at age 65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13747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908720"/>
            <a:ext cx="9601200" cy="1143000"/>
          </a:xfrm>
        </p:spPr>
        <p:txBody>
          <a:bodyPr>
            <a:normAutofit fontScale="90000"/>
          </a:bodyPr>
          <a:lstStyle/>
          <a:p>
            <a:r>
              <a:rPr lang="en-CA" dirty="0"/>
              <a:t>The Wage Loss System – In Practice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– </a:t>
            </a:r>
            <a:r>
              <a:rPr lang="en-CA" dirty="0"/>
              <a:t>The Liberal Version (Bill 162)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2414" y="1916832"/>
            <a:ext cx="9601200" cy="3240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 smtClean="0"/>
              <a:t>Accidents </a:t>
            </a:r>
            <a:r>
              <a:rPr lang="en-CA" dirty="0"/>
              <a:t>from 1990 to 1997</a:t>
            </a:r>
          </a:p>
          <a:p>
            <a:pPr lvl="0"/>
            <a:r>
              <a:rPr lang="en-CA" dirty="0" smtClean="0"/>
              <a:t>FEL </a:t>
            </a:r>
            <a:r>
              <a:rPr lang="en-CA" dirty="0"/>
              <a:t>– future economic loss</a:t>
            </a:r>
          </a:p>
          <a:p>
            <a:pPr lvl="0"/>
            <a:r>
              <a:rPr lang="en-CA" dirty="0" smtClean="0"/>
              <a:t>90</a:t>
            </a:r>
            <a:r>
              <a:rPr lang="en-CA" dirty="0"/>
              <a:t>% of net – a little poverty, a little push back to work – as Weiler allowed</a:t>
            </a:r>
          </a:p>
          <a:p>
            <a:pPr lvl="0"/>
            <a:r>
              <a:rPr lang="en-CA" dirty="0"/>
              <a:t>Additional 10% paid to Loss of Retirement Income fund </a:t>
            </a:r>
            <a:r>
              <a:rPr lang="en-CA" dirty="0" smtClean="0"/>
              <a:t>(equal to employer + employee CPP contributions</a:t>
            </a:r>
          </a:p>
          <a:p>
            <a:pPr lvl="0"/>
            <a:r>
              <a:rPr lang="en-CA" dirty="0" smtClean="0"/>
              <a:t>Deeming, not actual wage loss - </a:t>
            </a:r>
            <a:r>
              <a:rPr lang="en-CA" dirty="0"/>
              <a:t>benefits reduced by </a:t>
            </a:r>
            <a:r>
              <a:rPr lang="en-CA" dirty="0" smtClean="0"/>
              <a:t>what the Board says you ‘are able to earn’ – the wages </a:t>
            </a:r>
            <a:r>
              <a:rPr lang="en-CA" dirty="0"/>
              <a:t>paid for suitable jobs available in the general labour market	</a:t>
            </a:r>
          </a:p>
        </p:txBody>
      </p:sp>
    </p:spTree>
    <p:extLst>
      <p:ext uri="{BB962C8B-B14F-4D97-AF65-F5344CB8AC3E}">
        <p14:creationId xmlns:p14="http://schemas.microsoft.com/office/powerpoint/2010/main" val="10893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The Wage Loss System – In Practice </a:t>
            </a:r>
            <a:r>
              <a:rPr lang="en-CA" dirty="0" smtClean="0"/>
              <a:t/>
            </a:r>
            <a:br>
              <a:rPr lang="en-CA" dirty="0" smtClean="0"/>
            </a:br>
            <a:r>
              <a:rPr lang="en-CA" dirty="0" smtClean="0"/>
              <a:t>– </a:t>
            </a:r>
            <a:r>
              <a:rPr lang="en-CA" dirty="0"/>
              <a:t>The Conservative Version (Bill 99)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1996 – Jackson Report </a:t>
            </a:r>
          </a:p>
          <a:p>
            <a:pPr lvl="1"/>
            <a:r>
              <a:rPr lang="en-CA" dirty="0"/>
              <a:t>“…benefit enhancements over the past decade have resulted in an unfunded liability whose size threatens the future viability of the workers compensation system</a:t>
            </a:r>
            <a:r>
              <a:rPr lang="en-CA" dirty="0" smtClean="0"/>
              <a:t>.”</a:t>
            </a:r>
            <a:endParaRPr lang="en-CA" dirty="0"/>
          </a:p>
          <a:p>
            <a:r>
              <a:rPr lang="en-CA" dirty="0"/>
              <a:t> </a:t>
            </a:r>
            <a:r>
              <a:rPr lang="en-CA" dirty="0" smtClean="0"/>
              <a:t>Bill 99 – applies to accidents from 1998 on</a:t>
            </a:r>
          </a:p>
          <a:p>
            <a:pPr marL="0" lvl="0" indent="0">
              <a:buNone/>
            </a:pPr>
            <a:r>
              <a:rPr lang="en-CA" dirty="0" smtClean="0"/>
              <a:t>	- changed name from FEL to LOE </a:t>
            </a:r>
            <a:r>
              <a:rPr lang="en-CA" dirty="0"/>
              <a:t>– loss of earnings benefit </a:t>
            </a:r>
            <a:endParaRPr lang="en-CA" dirty="0" smtClean="0"/>
          </a:p>
          <a:p>
            <a:pPr marL="0" lvl="0" indent="0">
              <a:buNone/>
            </a:pPr>
            <a:r>
              <a:rPr lang="en-CA" dirty="0"/>
              <a:t>	</a:t>
            </a:r>
            <a:r>
              <a:rPr lang="en-CA" dirty="0" smtClean="0"/>
              <a:t>- 85</a:t>
            </a:r>
            <a:r>
              <a:rPr lang="en-CA" dirty="0"/>
              <a:t>% of net – down from 90% increased poverty</a:t>
            </a:r>
          </a:p>
          <a:p>
            <a:pPr marL="0" lvl="0" indent="0">
              <a:buNone/>
            </a:pPr>
            <a:r>
              <a:rPr lang="en-CA" dirty="0" smtClean="0"/>
              <a:t>	- 5</a:t>
            </a:r>
            <a:r>
              <a:rPr lang="en-CA" dirty="0"/>
              <a:t>% paid to Loss of Retirement Income fund – down from 10% - </a:t>
            </a:r>
            <a:r>
              <a:rPr lang="en-CA" dirty="0" smtClean="0"/>
              <a:t>less 	than half the </a:t>
            </a:r>
            <a:r>
              <a:rPr lang="en-CA" dirty="0"/>
              <a:t>income </a:t>
            </a:r>
            <a:r>
              <a:rPr lang="en-CA" dirty="0" smtClean="0"/>
              <a:t>at age 65 than pre-1998</a:t>
            </a:r>
          </a:p>
          <a:p>
            <a:pPr marL="0" lvl="0" indent="0">
              <a:buNone/>
            </a:pPr>
            <a:r>
              <a:rPr lang="en-CA" dirty="0"/>
              <a:t>	</a:t>
            </a:r>
            <a:r>
              <a:rPr lang="en-CA" dirty="0" smtClean="0"/>
              <a:t>- still deeming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3138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908720"/>
            <a:ext cx="9601200" cy="920080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Effect of The </a:t>
            </a:r>
            <a:r>
              <a:rPr lang="en-CA" dirty="0"/>
              <a:t>End of Mandatory Retirement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7868" y="1828800"/>
            <a:ext cx="9925746" cy="3976464"/>
          </a:xfrm>
        </p:spPr>
        <p:txBody>
          <a:bodyPr>
            <a:normAutofit/>
          </a:bodyPr>
          <a:lstStyle/>
          <a:p>
            <a:r>
              <a:rPr lang="en-CA" dirty="0"/>
              <a:t>When the wage loss system was </a:t>
            </a:r>
            <a:r>
              <a:rPr lang="en-CA" dirty="0" smtClean="0"/>
              <a:t>created, most </a:t>
            </a:r>
            <a:r>
              <a:rPr lang="en-CA" dirty="0"/>
              <a:t>employers had mandatory retirement </a:t>
            </a:r>
            <a:r>
              <a:rPr lang="en-CA" dirty="0" smtClean="0"/>
              <a:t>at </a:t>
            </a:r>
            <a:r>
              <a:rPr lang="en-CA" dirty="0"/>
              <a:t>age 65</a:t>
            </a:r>
            <a:r>
              <a:rPr lang="en-CA" dirty="0" smtClean="0"/>
              <a:t>. Weiler </a:t>
            </a:r>
            <a:r>
              <a:rPr lang="en-CA" dirty="0"/>
              <a:t>said for that reason, the wage loss benefit should end at age 65 too   </a:t>
            </a:r>
          </a:p>
          <a:p>
            <a:r>
              <a:rPr lang="en-CA" dirty="0" smtClean="0"/>
              <a:t>in </a:t>
            </a:r>
            <a:r>
              <a:rPr lang="en-CA" dirty="0"/>
              <a:t>2006 the government proposed to change the Human Rights Code to protect people after age </a:t>
            </a:r>
            <a:r>
              <a:rPr lang="en-CA" dirty="0" smtClean="0"/>
              <a:t>65 and end mandatory retirement</a:t>
            </a:r>
          </a:p>
          <a:p>
            <a:r>
              <a:rPr lang="en-CA" b="1" dirty="0" smtClean="0"/>
              <a:t>Too complicated for Ontario </a:t>
            </a:r>
            <a:r>
              <a:rPr lang="en-CA" dirty="0" smtClean="0"/>
              <a:t>- the </a:t>
            </a:r>
            <a:r>
              <a:rPr lang="en-CA" dirty="0"/>
              <a:t>government protected the WSIB giving the reason that the workers’ compensation system is a complex program </a:t>
            </a:r>
            <a:endParaRPr lang="en-CA" dirty="0" smtClean="0"/>
          </a:p>
          <a:p>
            <a:r>
              <a:rPr lang="en-CA" b="1" dirty="0" smtClean="0"/>
              <a:t>Easy for British Columbia </a:t>
            </a:r>
            <a:r>
              <a:rPr lang="en-CA" dirty="0" smtClean="0"/>
              <a:t>- </a:t>
            </a:r>
            <a:r>
              <a:rPr lang="en-CA" dirty="0"/>
              <a:t>where the Board is satisfied that the worker </a:t>
            </a:r>
            <a:r>
              <a:rPr lang="en-CA" dirty="0" smtClean="0"/>
              <a:t>planned to work past age 65, </a:t>
            </a:r>
            <a:r>
              <a:rPr lang="en-CA" dirty="0"/>
              <a:t>they pay workers’ compensation benefits up to the date the worker would retire</a:t>
            </a:r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9962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Legal Challenges to age 65 cut Off </a:t>
            </a:r>
            <a:br>
              <a:rPr lang="en-CA" dirty="0"/>
            </a:b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2414" y="2348880"/>
            <a:ext cx="9601200" cy="2248272"/>
          </a:xfrm>
        </p:spPr>
        <p:txBody>
          <a:bodyPr/>
          <a:lstStyle/>
          <a:p>
            <a:r>
              <a:rPr lang="en-CA" dirty="0"/>
              <a:t>Topics for another day:</a:t>
            </a:r>
          </a:p>
          <a:p>
            <a:pPr lvl="1"/>
            <a:r>
              <a:rPr lang="en-CA" dirty="0"/>
              <a:t>Charter of Rights – age discrimination</a:t>
            </a:r>
          </a:p>
          <a:p>
            <a:pPr lvl="1"/>
            <a:r>
              <a:rPr lang="en-CA" dirty="0"/>
              <a:t>Breach of international human rights law – Convention on Rights of Persons with Disabilities provide an adequate standard of living, equal access to retirement </a:t>
            </a:r>
            <a:r>
              <a:rPr lang="en-CA" dirty="0" smtClean="0"/>
              <a:t>benefits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18241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ertical and horizontal design slides.potx" id="{7E307492-4344-40EC-954C-E30551E95991}" vid="{493C3130-E1FA-416B-8465-D41FAD56C1B7}"/>
    </a:ext>
  </a:extLst>
</a:theme>
</file>

<file path=ppt/theme/theme2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slides</Template>
  <TotalTime>370</TotalTime>
  <Words>477</Words>
  <Application>Microsoft Office PowerPoint</Application>
  <PresentationFormat>Custom</PresentationFormat>
  <Paragraphs>66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굴림</vt:lpstr>
      <vt:lpstr>Vertical and Horizontal design template</vt:lpstr>
      <vt:lpstr>Injured Workers Reaching Age 65 </vt:lpstr>
      <vt:lpstr>Age 65 and Poverty Issues for Injured Workers Topics for Today’s Discussion:</vt:lpstr>
      <vt:lpstr>   Permanent Disability Pension System   - accidents before 1990 - security of payment</vt:lpstr>
      <vt:lpstr>The Wage Loss System – The Theory</vt:lpstr>
      <vt:lpstr>The Wage Loss System – The Theory</vt:lpstr>
      <vt:lpstr>The Wage Loss System – In Practice  – The Liberal Version (Bill 162) </vt:lpstr>
      <vt:lpstr>The Wage Loss System – In Practice  – The Conservative Version (Bill 99) </vt:lpstr>
      <vt:lpstr>Effect of The End of Mandatory Retirement </vt:lpstr>
      <vt:lpstr>Legal Challenges to age 65 cut Off  </vt:lpstr>
      <vt:lpstr>Best Case Scenario Within the Current System </vt:lpstr>
      <vt:lpstr>Discussion Questions </vt:lpstr>
    </vt:vector>
  </TitlesOfParts>
  <Company>Legal Aid Ontario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Injured Workers Reaching Age 65</dc:title>
  <dc:creator>John McKinnon</dc:creator>
  <cp:lastModifiedBy>Lise Vaugeois</cp:lastModifiedBy>
  <cp:revision>24</cp:revision>
  <dcterms:created xsi:type="dcterms:W3CDTF">2020-08-24T18:21:44Z</dcterms:created>
  <dcterms:modified xsi:type="dcterms:W3CDTF">2020-09-18T21:47:04Z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74067800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